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lgn="just"/>
            <a:r>
              <a:rPr lang="en-IN" dirty="0" smtClean="0"/>
              <a:t>Power system is monitored at various locations to assess the health of the grid and to identify customers demands</a:t>
            </a:r>
          </a:p>
          <a:p>
            <a:pPr>
              <a:buNone/>
            </a:pPr>
            <a:r>
              <a:rPr lang="en-IN" dirty="0" smtClean="0"/>
              <a:t>From electric safety viewpoints, the key devices are</a:t>
            </a:r>
          </a:p>
          <a:p>
            <a:r>
              <a:rPr lang="en-IN" dirty="0" smtClean="0"/>
              <a:t>Voltage sensors</a:t>
            </a:r>
          </a:p>
          <a:p>
            <a:r>
              <a:rPr lang="en-IN" dirty="0" smtClean="0"/>
              <a:t>Current sensors</a:t>
            </a:r>
          </a:p>
          <a:p>
            <a:r>
              <a:rPr lang="en-IN" dirty="0" smtClean="0"/>
              <a:t>Frequency sensors</a:t>
            </a: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Objectives of Grounding system</a:t>
            </a:r>
            <a:endParaRPr lang="en-IN" dirty="0"/>
          </a:p>
        </p:txBody>
      </p:sp>
      <p:sp>
        <p:nvSpPr>
          <p:cNvPr id="3" name="Content Placeholder 2"/>
          <p:cNvSpPr>
            <a:spLocks noGrp="1"/>
          </p:cNvSpPr>
          <p:nvPr>
            <p:ph idx="1"/>
          </p:nvPr>
        </p:nvSpPr>
        <p:spPr>
          <a:xfrm>
            <a:off x="457200" y="1371600"/>
            <a:ext cx="8229600" cy="4754563"/>
          </a:xfrm>
        </p:spPr>
        <p:txBody>
          <a:bodyPr>
            <a:normAutofit/>
          </a:bodyPr>
          <a:lstStyle/>
          <a:p>
            <a:pPr algn="just"/>
            <a:r>
              <a:rPr lang="en-IN" sz="2400" dirty="0" smtClean="0">
                <a:latin typeface="Bookman Old Style" pitchFamily="18" charset="0"/>
              </a:rPr>
              <a:t>From the safety point of </a:t>
            </a:r>
            <a:r>
              <a:rPr lang="en-IN" sz="2400" dirty="0" smtClean="0">
                <a:latin typeface="Bookman Old Style" pitchFamily="18" charset="0"/>
              </a:rPr>
              <a:t>view:</a:t>
            </a:r>
            <a:endParaRPr lang="en-IN" sz="2400" dirty="0" smtClean="0">
              <a:latin typeface="Bookman Old Style" pitchFamily="18" charset="0"/>
            </a:endParaRPr>
          </a:p>
          <a:p>
            <a:pPr algn="just">
              <a:buNone/>
            </a:pPr>
            <a:r>
              <a:rPr lang="en-IN" sz="2400" dirty="0" smtClean="0">
                <a:latin typeface="Bookman Old Style" pitchFamily="18" charset="0"/>
              </a:rPr>
              <a:t>1. To ensure that a person in the vicinity of grounded facilities is </a:t>
            </a:r>
            <a:r>
              <a:rPr lang="en-IN" sz="2400" dirty="0" smtClean="0">
                <a:latin typeface="Bookman Old Style" pitchFamily="18" charset="0"/>
              </a:rPr>
              <a:t>not exposed </a:t>
            </a:r>
            <a:r>
              <a:rPr lang="en-IN" sz="2400" dirty="0" smtClean="0">
                <a:latin typeface="Bookman Old Style" pitchFamily="18" charset="0"/>
              </a:rPr>
              <a:t>to excessive charges, and thus is not exposed to the </a:t>
            </a:r>
            <a:r>
              <a:rPr lang="en-IN" sz="2400" dirty="0" smtClean="0">
                <a:latin typeface="Bookman Old Style" pitchFamily="18" charset="0"/>
              </a:rPr>
              <a:t>hazards of </a:t>
            </a:r>
            <a:r>
              <a:rPr lang="en-IN" sz="2400" dirty="0" smtClean="0">
                <a:latin typeface="Bookman Old Style" pitchFamily="18" charset="0"/>
              </a:rPr>
              <a:t>electric shocks.</a:t>
            </a:r>
          </a:p>
          <a:p>
            <a:pPr algn="just">
              <a:buNone/>
            </a:pPr>
            <a:r>
              <a:rPr lang="en-IN" sz="2400" dirty="0" smtClean="0">
                <a:latin typeface="Bookman Old Style" pitchFamily="18" charset="0"/>
              </a:rPr>
              <a:t>2. To provide means to carry electric currents into earth under </a:t>
            </a:r>
            <a:r>
              <a:rPr lang="en-IN" sz="2400" dirty="0" smtClean="0">
                <a:latin typeface="Bookman Old Style" pitchFamily="18" charset="0"/>
              </a:rPr>
              <a:t>normal and </a:t>
            </a:r>
            <a:r>
              <a:rPr lang="en-IN" sz="2400" dirty="0" smtClean="0">
                <a:latin typeface="Bookman Old Style" pitchFamily="18" charset="0"/>
              </a:rPr>
              <a:t>fault conditions.</a:t>
            </a:r>
          </a:p>
          <a:p>
            <a:pPr algn="just">
              <a:buNone/>
            </a:pPr>
            <a:r>
              <a:rPr lang="en-IN" sz="2400" dirty="0" smtClean="0">
                <a:latin typeface="Bookman Old Style" pitchFamily="18" charset="0"/>
              </a:rPr>
              <a:t>3. Under fault conditions, the grounding system must withstand </a:t>
            </a:r>
            <a:r>
              <a:rPr lang="en-IN" sz="2400" dirty="0" smtClean="0">
                <a:latin typeface="Bookman Old Style" pitchFamily="18" charset="0"/>
              </a:rPr>
              <a:t>the fault </a:t>
            </a:r>
            <a:r>
              <a:rPr lang="en-IN" sz="2400" dirty="0" smtClean="0">
                <a:latin typeface="Bookman Old Style" pitchFamily="18" charset="0"/>
              </a:rPr>
              <a:t>current without being damaged until the </a:t>
            </a:r>
            <a:r>
              <a:rPr lang="en-IN" sz="2400" dirty="0" err="1" smtClean="0">
                <a:latin typeface="Bookman Old Style" pitchFamily="18" charset="0"/>
              </a:rPr>
              <a:t>overcurrent</a:t>
            </a:r>
            <a:r>
              <a:rPr lang="en-IN" sz="2400" dirty="0" smtClean="0">
                <a:latin typeface="Bookman Old Style" pitchFamily="18" charset="0"/>
              </a:rPr>
              <a:t> </a:t>
            </a:r>
            <a:r>
              <a:rPr lang="en-IN" sz="2400" dirty="0" smtClean="0">
                <a:latin typeface="Bookman Old Style" pitchFamily="18" charset="0"/>
              </a:rPr>
              <a:t>protection devices </a:t>
            </a:r>
            <a:r>
              <a:rPr lang="en-IN" sz="2400" dirty="0" smtClean="0">
                <a:latin typeface="Bookman Old Style" pitchFamily="18" charset="0"/>
              </a:rPr>
              <a:t>isolate the fault.</a:t>
            </a:r>
            <a:endParaRPr lang="en-IN" sz="2400" dirty="0">
              <a:latin typeface="Bookman Old Styl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IN" dirty="0" smtClean="0"/>
              <a:t>Ground Resistance</a:t>
            </a:r>
            <a:endParaRPr lang="en-IN" dirty="0"/>
          </a:p>
        </p:txBody>
      </p:sp>
      <p:pic>
        <p:nvPicPr>
          <p:cNvPr id="1026" name="Picture 2"/>
          <p:cNvPicPr>
            <a:picLocks noChangeAspect="1" noChangeArrowheads="1"/>
          </p:cNvPicPr>
          <p:nvPr/>
        </p:nvPicPr>
        <p:blipFill>
          <a:blip r:embed="rId2"/>
          <a:srcRect/>
          <a:stretch>
            <a:fillRect/>
          </a:stretch>
        </p:blipFill>
        <p:spPr bwMode="auto">
          <a:xfrm>
            <a:off x="457200" y="1600200"/>
            <a:ext cx="3657600" cy="45720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4343400" y="1676400"/>
            <a:ext cx="4029075" cy="464820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609600" y="152400"/>
            <a:ext cx="3962400" cy="464820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5562600" y="0"/>
            <a:ext cx="1752600" cy="1981200"/>
          </a:xfrm>
          <a:prstGeom prst="rect">
            <a:avLst/>
          </a:prstGeom>
          <a:noFill/>
          <a:ln w="9525">
            <a:noFill/>
            <a:miter lim="800000"/>
            <a:headEnd/>
            <a:tailEnd/>
          </a:ln>
          <a:effectLst/>
        </p:spPr>
      </p:pic>
      <p:pic>
        <p:nvPicPr>
          <p:cNvPr id="2052" name="Picture 4"/>
          <p:cNvPicPr>
            <a:picLocks noChangeAspect="1" noChangeArrowheads="1"/>
          </p:cNvPicPr>
          <p:nvPr/>
        </p:nvPicPr>
        <p:blipFill>
          <a:blip r:embed="rId4"/>
          <a:srcRect/>
          <a:stretch>
            <a:fillRect/>
          </a:stretch>
        </p:blipFill>
        <p:spPr bwMode="auto">
          <a:xfrm>
            <a:off x="5486400" y="1524000"/>
            <a:ext cx="2743200" cy="1447800"/>
          </a:xfrm>
          <a:prstGeom prst="rect">
            <a:avLst/>
          </a:prstGeom>
          <a:noFill/>
          <a:ln w="9525">
            <a:noFill/>
            <a:miter lim="800000"/>
            <a:headEnd/>
            <a:tailEnd/>
          </a:ln>
          <a:effectLst/>
        </p:spPr>
      </p:pic>
      <p:pic>
        <p:nvPicPr>
          <p:cNvPr id="2053" name="Picture 5"/>
          <p:cNvPicPr>
            <a:picLocks noChangeAspect="1" noChangeArrowheads="1"/>
          </p:cNvPicPr>
          <p:nvPr/>
        </p:nvPicPr>
        <p:blipFill>
          <a:blip r:embed="rId5"/>
          <a:srcRect/>
          <a:stretch>
            <a:fillRect/>
          </a:stretch>
        </p:blipFill>
        <p:spPr bwMode="auto">
          <a:xfrm>
            <a:off x="5867400" y="2895600"/>
            <a:ext cx="1714500" cy="938212"/>
          </a:xfrm>
          <a:prstGeom prst="rect">
            <a:avLst/>
          </a:prstGeom>
          <a:noFill/>
          <a:ln w="9525">
            <a:noFill/>
            <a:miter lim="800000"/>
            <a:headEnd/>
            <a:tailEnd/>
          </a:ln>
          <a:effectLst/>
        </p:spPr>
      </p:pic>
      <p:pic>
        <p:nvPicPr>
          <p:cNvPr id="2054" name="Picture 6"/>
          <p:cNvPicPr>
            <a:picLocks noChangeAspect="1" noChangeArrowheads="1"/>
          </p:cNvPicPr>
          <p:nvPr/>
        </p:nvPicPr>
        <p:blipFill>
          <a:blip r:embed="rId6"/>
          <a:srcRect/>
          <a:stretch>
            <a:fillRect/>
          </a:stretch>
        </p:blipFill>
        <p:spPr bwMode="auto">
          <a:xfrm>
            <a:off x="4648200" y="3810000"/>
            <a:ext cx="4233863" cy="1557337"/>
          </a:xfrm>
          <a:prstGeom prst="rect">
            <a:avLst/>
          </a:prstGeom>
          <a:noFill/>
          <a:ln w="9525">
            <a:noFill/>
            <a:miter lim="800000"/>
            <a:headEnd/>
            <a:tailEnd/>
          </a:ln>
          <a:effectLst/>
        </p:spPr>
      </p:pic>
      <p:pic>
        <p:nvPicPr>
          <p:cNvPr id="2055" name="Picture 7"/>
          <p:cNvPicPr>
            <a:picLocks noChangeAspect="1" noChangeArrowheads="1"/>
          </p:cNvPicPr>
          <p:nvPr/>
        </p:nvPicPr>
        <p:blipFill>
          <a:blip r:embed="rId7"/>
          <a:srcRect/>
          <a:stretch>
            <a:fillRect/>
          </a:stretch>
        </p:blipFill>
        <p:spPr bwMode="auto">
          <a:xfrm>
            <a:off x="838200" y="5072063"/>
            <a:ext cx="4495800" cy="1404937"/>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 y="1828800"/>
            <a:ext cx="5676900" cy="48006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6400800" y="2133600"/>
            <a:ext cx="1895475" cy="4419600"/>
          </a:xfrm>
          <a:prstGeom prst="rect">
            <a:avLst/>
          </a:prstGeom>
          <a:noFill/>
          <a:ln w="9525">
            <a:noFill/>
            <a:miter lim="800000"/>
            <a:headEnd/>
            <a:tailEnd/>
          </a:ln>
          <a:effectLst/>
        </p:spPr>
      </p:pic>
      <p:sp>
        <p:nvSpPr>
          <p:cNvPr id="4" name="TextBox 3"/>
          <p:cNvSpPr txBox="1"/>
          <p:nvPr/>
        </p:nvSpPr>
        <p:spPr>
          <a:xfrm>
            <a:off x="457200" y="152400"/>
            <a:ext cx="8077200" cy="1200329"/>
          </a:xfrm>
          <a:prstGeom prst="rect">
            <a:avLst/>
          </a:prstGeom>
          <a:noFill/>
        </p:spPr>
        <p:txBody>
          <a:bodyPr wrap="square" rtlCol="0">
            <a:spAutoFit/>
          </a:bodyPr>
          <a:lstStyle/>
          <a:p>
            <a:pPr algn="just"/>
            <a:r>
              <a:rPr lang="en-IN" sz="2400" dirty="0" smtClean="0"/>
              <a:t>To measure the high voltage of the grid, the voltmeters are used in two main configurations: the voltage divider (VD) and the PT.</a:t>
            </a:r>
            <a:endParaRPr lang="en-IN" sz="2400" dirty="0"/>
          </a:p>
        </p:txBody>
      </p:sp>
      <p:sp>
        <p:nvSpPr>
          <p:cNvPr id="5" name="TextBox 4"/>
          <p:cNvSpPr txBox="1"/>
          <p:nvPr/>
        </p:nvSpPr>
        <p:spPr>
          <a:xfrm>
            <a:off x="1981200" y="1143000"/>
            <a:ext cx="6019800" cy="523220"/>
          </a:xfrm>
          <a:prstGeom prst="rect">
            <a:avLst/>
          </a:prstGeom>
          <a:noFill/>
        </p:spPr>
        <p:txBody>
          <a:bodyPr wrap="square" rtlCol="0">
            <a:spAutoFit/>
          </a:bodyPr>
          <a:lstStyle/>
          <a:p>
            <a:r>
              <a:rPr lang="en-IN" sz="2800" b="1" dirty="0" smtClean="0"/>
              <a:t>Two types of voltage divider circuits</a:t>
            </a:r>
            <a:endParaRPr lang="en-IN" sz="28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Autofit/>
          </a:bodyPr>
          <a:lstStyle/>
          <a:p>
            <a:pPr algn="just"/>
            <a:r>
              <a:rPr lang="en-IN" sz="1800" dirty="0" smtClean="0">
                <a:latin typeface="Bookman Old Style" pitchFamily="18" charset="0"/>
              </a:rPr>
              <a:t>To make this measurement method practical, the current passing through the capacitor must be very small so reasonable current rating capacitors can be used. This can be achieved by using capacitors with very small capacitance.</a:t>
            </a:r>
            <a:br>
              <a:rPr lang="en-IN" sz="1800" dirty="0" smtClean="0">
                <a:latin typeface="Bookman Old Style" pitchFamily="18" charset="0"/>
              </a:rPr>
            </a:br>
            <a:r>
              <a:rPr lang="en-IN" sz="1800" dirty="0" smtClean="0">
                <a:latin typeface="Bookman Old Style" pitchFamily="18" charset="0"/>
              </a:rPr>
              <a:t>Also, to have </a:t>
            </a:r>
            <a:r>
              <a:rPr lang="en-IN" sz="1800" i="1" dirty="0" smtClean="0">
                <a:latin typeface="Bookman Old Style" pitchFamily="18" charset="0"/>
              </a:rPr>
              <a:t>V2 small enough so low dielectric strength voltmeters (or</a:t>
            </a:r>
            <a:br>
              <a:rPr lang="en-IN" sz="1800" i="1" dirty="0" smtClean="0">
                <a:latin typeface="Bookman Old Style" pitchFamily="18" charset="0"/>
              </a:rPr>
            </a:br>
            <a:r>
              <a:rPr lang="en-IN" sz="1800" dirty="0" smtClean="0">
                <a:latin typeface="Bookman Old Style" pitchFamily="18" charset="0"/>
              </a:rPr>
              <a:t>sensors) can be used, </a:t>
            </a:r>
            <a:r>
              <a:rPr lang="en-IN" sz="1800" i="1" dirty="0" smtClean="0">
                <a:latin typeface="Bookman Old Style" pitchFamily="18" charset="0"/>
              </a:rPr>
              <a:t>C1 must be much smaller than C2.</a:t>
            </a:r>
            <a:endParaRPr lang="en-IN" sz="1800" dirty="0">
              <a:latin typeface="Bookman Old Style" pitchFamily="18" charset="0"/>
            </a:endParaRPr>
          </a:p>
        </p:txBody>
      </p:sp>
      <p:pic>
        <p:nvPicPr>
          <p:cNvPr id="2050" name="Picture 2"/>
          <p:cNvPicPr>
            <a:picLocks noGrp="1" noChangeAspect="1" noChangeArrowheads="1"/>
          </p:cNvPicPr>
          <p:nvPr>
            <p:ph idx="1"/>
          </p:nvPr>
        </p:nvPicPr>
        <p:blipFill>
          <a:blip r:embed="rId2"/>
          <a:srcRect/>
          <a:stretch>
            <a:fillRect/>
          </a:stretch>
        </p:blipFill>
        <p:spPr bwMode="auto">
          <a:xfrm>
            <a:off x="3200400" y="2819400"/>
            <a:ext cx="2209800" cy="99060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2209800" y="3962400"/>
            <a:ext cx="4876800" cy="134302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Capacitor voltage transformer.</a:t>
            </a:r>
            <a:endParaRPr lang="en-IN" dirty="0"/>
          </a:p>
        </p:txBody>
      </p:sp>
      <p:pic>
        <p:nvPicPr>
          <p:cNvPr id="3074" name="Picture 2"/>
          <p:cNvPicPr>
            <a:picLocks noGrp="1" noChangeAspect="1" noChangeArrowheads="1"/>
          </p:cNvPicPr>
          <p:nvPr>
            <p:ph idx="1"/>
          </p:nvPr>
        </p:nvPicPr>
        <p:blipFill>
          <a:blip r:embed="rId2"/>
          <a:srcRect/>
          <a:stretch>
            <a:fillRect/>
          </a:stretch>
        </p:blipFill>
        <p:spPr bwMode="auto">
          <a:xfrm>
            <a:off x="1519237" y="2282031"/>
            <a:ext cx="6105525" cy="316230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Potential transformer</a:t>
            </a:r>
            <a:endParaRPr lang="en-IN" dirty="0"/>
          </a:p>
        </p:txBody>
      </p:sp>
      <p:pic>
        <p:nvPicPr>
          <p:cNvPr id="4098" name="Picture 2"/>
          <p:cNvPicPr>
            <a:picLocks noGrp="1" noChangeAspect="1" noChangeArrowheads="1"/>
          </p:cNvPicPr>
          <p:nvPr>
            <p:ph idx="1"/>
          </p:nvPr>
        </p:nvPicPr>
        <p:blipFill>
          <a:blip r:embed="rId2"/>
          <a:srcRect/>
          <a:stretch>
            <a:fillRect/>
          </a:stretch>
        </p:blipFill>
        <p:spPr bwMode="auto">
          <a:xfrm>
            <a:off x="1685925" y="2158206"/>
            <a:ext cx="5772150" cy="3409950"/>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6934200" y="1600200"/>
            <a:ext cx="1476375" cy="495300"/>
          </a:xfrm>
          <a:prstGeom prst="rect">
            <a:avLst/>
          </a:prstGeom>
          <a:noFill/>
          <a:ln w="9525">
            <a:noFill/>
            <a:miter lim="800000"/>
            <a:headEnd/>
            <a:tailEnd/>
          </a:ln>
          <a:effectLst/>
        </p:spPr>
      </p:pic>
      <p:pic>
        <p:nvPicPr>
          <p:cNvPr id="4101" name="Picture 5"/>
          <p:cNvPicPr>
            <a:picLocks noChangeAspect="1" noChangeArrowheads="1"/>
          </p:cNvPicPr>
          <p:nvPr/>
        </p:nvPicPr>
        <p:blipFill>
          <a:blip r:embed="rId4"/>
          <a:srcRect/>
          <a:stretch>
            <a:fillRect/>
          </a:stretch>
        </p:blipFill>
        <p:spPr bwMode="auto">
          <a:xfrm>
            <a:off x="7239000" y="2590800"/>
            <a:ext cx="1209675" cy="904875"/>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Current Transformer</a:t>
            </a:r>
            <a:endParaRPr lang="en-IN" dirty="0"/>
          </a:p>
        </p:txBody>
      </p:sp>
      <p:pic>
        <p:nvPicPr>
          <p:cNvPr id="5122" name="Picture 2"/>
          <p:cNvPicPr>
            <a:picLocks noGrp="1" noChangeAspect="1" noChangeArrowheads="1"/>
          </p:cNvPicPr>
          <p:nvPr>
            <p:ph idx="1"/>
          </p:nvPr>
        </p:nvPicPr>
        <p:blipFill>
          <a:blip r:embed="rId2"/>
          <a:srcRect/>
          <a:stretch>
            <a:fillRect/>
          </a:stretch>
        </p:blipFill>
        <p:spPr bwMode="auto">
          <a:xfrm>
            <a:off x="457200" y="1600200"/>
            <a:ext cx="8077200" cy="4525963"/>
          </a:xfrm>
          <a:prstGeom prst="rect">
            <a:avLst/>
          </a:prstGeom>
          <a:noFill/>
          <a:ln w="9525">
            <a:no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6781800" y="1981200"/>
            <a:ext cx="1543050" cy="1524000"/>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Faulted line with Circuit Breakers</a:t>
            </a:r>
            <a:endParaRPr lang="en-IN" dirty="0"/>
          </a:p>
        </p:txBody>
      </p:sp>
      <p:pic>
        <p:nvPicPr>
          <p:cNvPr id="1026" name="Picture 2"/>
          <p:cNvPicPr>
            <a:picLocks noGrp="1" noChangeAspect="1" noChangeArrowheads="1"/>
          </p:cNvPicPr>
          <p:nvPr>
            <p:ph idx="1"/>
          </p:nvPr>
        </p:nvPicPr>
        <p:blipFill>
          <a:blip r:embed="rId2"/>
          <a:srcRect/>
          <a:stretch>
            <a:fillRect/>
          </a:stretch>
        </p:blipFill>
        <p:spPr bwMode="auto">
          <a:xfrm>
            <a:off x="904875" y="1905000"/>
            <a:ext cx="7334250" cy="2786856"/>
          </a:xfrm>
          <a:prstGeom prst="rect">
            <a:avLst/>
          </a:prstGeom>
          <a:noFill/>
          <a:ln w="9525">
            <a:noFill/>
            <a:miter lim="800000"/>
            <a:headEnd/>
            <a:tailEnd/>
          </a:ln>
          <a:effectLst/>
        </p:spPr>
      </p:pic>
      <p:sp>
        <p:nvSpPr>
          <p:cNvPr id="5" name="TextBox 4"/>
          <p:cNvSpPr txBox="1"/>
          <p:nvPr/>
        </p:nvSpPr>
        <p:spPr>
          <a:xfrm>
            <a:off x="1524000" y="5029200"/>
            <a:ext cx="6400800" cy="523220"/>
          </a:xfrm>
          <a:prstGeom prst="rect">
            <a:avLst/>
          </a:prstGeom>
          <a:noFill/>
        </p:spPr>
        <p:txBody>
          <a:bodyPr wrap="square" rtlCol="0">
            <a:spAutoFit/>
          </a:bodyPr>
          <a:lstStyle/>
          <a:p>
            <a:r>
              <a:rPr lang="en-IN" sz="2800" dirty="0" smtClean="0"/>
              <a:t>Current Settings and Time Settings of C.Bs</a:t>
            </a:r>
            <a:endParaRPr lang="en-IN"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IN" b="1" dirty="0" smtClean="0"/>
              <a:t>Circuit </a:t>
            </a:r>
            <a:r>
              <a:rPr lang="en-IN" b="1" dirty="0" err="1" smtClean="0"/>
              <a:t>Reclosers</a:t>
            </a:r>
            <a:endParaRPr lang="en-IN" dirty="0"/>
          </a:p>
        </p:txBody>
      </p:sp>
      <p:sp>
        <p:nvSpPr>
          <p:cNvPr id="3" name="Content Placeholder 2"/>
          <p:cNvSpPr>
            <a:spLocks noGrp="1"/>
          </p:cNvSpPr>
          <p:nvPr>
            <p:ph idx="1"/>
          </p:nvPr>
        </p:nvSpPr>
        <p:spPr>
          <a:xfrm>
            <a:off x="457200" y="1219200"/>
            <a:ext cx="8229600" cy="4906963"/>
          </a:xfrm>
        </p:spPr>
        <p:txBody>
          <a:bodyPr>
            <a:normAutofit/>
          </a:bodyPr>
          <a:lstStyle/>
          <a:p>
            <a:pPr algn="just"/>
            <a:r>
              <a:rPr lang="en-IN" sz="2200" dirty="0" smtClean="0">
                <a:latin typeface="Bookman Old Style" pitchFamily="18" charset="0"/>
              </a:rPr>
              <a:t>Most distribution system faults are temporary due to events such as trees brushing power lines, bird and animal intrusion, or dust accumulation on insulators. </a:t>
            </a:r>
          </a:p>
          <a:p>
            <a:pPr algn="just"/>
            <a:r>
              <a:rPr lang="en-IN" sz="2200" dirty="0" smtClean="0">
                <a:latin typeface="Bookman Old Style" pitchFamily="18" charset="0"/>
              </a:rPr>
              <a:t>When faults occur, utilities assume that the faults are temporary and can be cleared by themselves.</a:t>
            </a:r>
          </a:p>
          <a:p>
            <a:pPr algn="just"/>
            <a:r>
              <a:rPr lang="en-IN" sz="2200" dirty="0" smtClean="0">
                <a:latin typeface="Bookman Old Style" pitchFamily="18" charset="0"/>
              </a:rPr>
              <a:t>They are used in medium- and low voltage substations as well as distribution feeders. </a:t>
            </a:r>
          </a:p>
          <a:p>
            <a:pPr algn="just"/>
            <a:r>
              <a:rPr lang="en-IN" sz="2200" dirty="0" smtClean="0">
                <a:latin typeface="Bookman Old Style" pitchFamily="18" charset="0"/>
              </a:rPr>
              <a:t>For single-phase distribution feeders, single-phase </a:t>
            </a:r>
            <a:r>
              <a:rPr lang="en-IN" sz="2200" dirty="0" err="1" smtClean="0">
                <a:latin typeface="Bookman Old Style" pitchFamily="18" charset="0"/>
              </a:rPr>
              <a:t>reclosers</a:t>
            </a:r>
            <a:r>
              <a:rPr lang="en-IN" sz="2200" dirty="0" smtClean="0">
                <a:latin typeface="Bookman Old Style" pitchFamily="18" charset="0"/>
              </a:rPr>
              <a:t> are used.</a:t>
            </a:r>
            <a:endParaRPr lang="en-IN" sz="2200" dirty="0">
              <a:latin typeface="Bookman Old Style" pitchFamily="18" charset="0"/>
            </a:endParaRPr>
          </a:p>
        </p:txBody>
      </p:sp>
      <p:pic>
        <p:nvPicPr>
          <p:cNvPr id="2051" name="Picture 3"/>
          <p:cNvPicPr>
            <a:picLocks noChangeAspect="1" noChangeArrowheads="1"/>
          </p:cNvPicPr>
          <p:nvPr/>
        </p:nvPicPr>
        <p:blipFill>
          <a:blip r:embed="rId2"/>
          <a:srcRect/>
          <a:stretch>
            <a:fillRect/>
          </a:stretch>
        </p:blipFill>
        <p:spPr bwMode="auto">
          <a:xfrm>
            <a:off x="1143000" y="4648200"/>
            <a:ext cx="6724650" cy="1228725"/>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Circuit </a:t>
            </a:r>
            <a:r>
              <a:rPr lang="en-IN" b="1" dirty="0" err="1" smtClean="0"/>
              <a:t>Sectionalizers</a:t>
            </a:r>
            <a:endParaRPr lang="en-IN" dirty="0"/>
          </a:p>
        </p:txBody>
      </p:sp>
      <p:sp>
        <p:nvSpPr>
          <p:cNvPr id="3" name="Content Placeholder 2"/>
          <p:cNvSpPr>
            <a:spLocks noGrp="1"/>
          </p:cNvSpPr>
          <p:nvPr>
            <p:ph idx="1"/>
          </p:nvPr>
        </p:nvSpPr>
        <p:spPr/>
        <p:txBody>
          <a:bodyPr>
            <a:normAutofit/>
          </a:bodyPr>
          <a:lstStyle/>
          <a:p>
            <a:pPr algn="just"/>
            <a:r>
              <a:rPr lang="en-IN" sz="2200" dirty="0" err="1" smtClean="0">
                <a:latin typeface="Bookman Old Style" pitchFamily="18" charset="0"/>
              </a:rPr>
              <a:t>Sectionalizers</a:t>
            </a:r>
            <a:r>
              <a:rPr lang="en-IN" sz="2200" dirty="0" smtClean="0">
                <a:latin typeface="Bookman Old Style" pitchFamily="18" charset="0"/>
              </a:rPr>
              <a:t> are programmable switches that can also be manually or remotely operated. </a:t>
            </a:r>
          </a:p>
          <a:p>
            <a:pPr algn="just"/>
            <a:r>
              <a:rPr lang="en-IN" sz="2200" dirty="0" smtClean="0">
                <a:latin typeface="Bookman Old Style" pitchFamily="18" charset="0"/>
              </a:rPr>
              <a:t>They are not designed to break fault currents or even heavy normal currents. </a:t>
            </a:r>
          </a:p>
          <a:p>
            <a:pPr algn="just"/>
            <a:r>
              <a:rPr lang="en-IN" sz="2200" dirty="0" smtClean="0">
                <a:latin typeface="Bookman Old Style" pitchFamily="18" charset="0"/>
              </a:rPr>
              <a:t>Instead, they are designed to open when there is no current in the circuit. </a:t>
            </a:r>
          </a:p>
          <a:p>
            <a:pPr algn="just"/>
            <a:r>
              <a:rPr lang="en-IN" sz="2200" dirty="0" smtClean="0">
                <a:latin typeface="Bookman Old Style" pitchFamily="18" charset="0"/>
              </a:rPr>
              <a:t>This way, there is no need to have elaborate arc extinguish equipments.</a:t>
            </a:r>
            <a:endParaRPr lang="en-IN" sz="2200" dirty="0">
              <a:latin typeface="Bookman Old Style" pitchFamily="18" charset="0"/>
            </a:endParaRPr>
          </a:p>
        </p:txBody>
      </p:sp>
      <p:pic>
        <p:nvPicPr>
          <p:cNvPr id="3074" name="Picture 2"/>
          <p:cNvPicPr>
            <a:picLocks noChangeAspect="1" noChangeArrowheads="1"/>
          </p:cNvPicPr>
          <p:nvPr/>
        </p:nvPicPr>
        <p:blipFill>
          <a:blip r:embed="rId2"/>
          <a:srcRect/>
          <a:stretch>
            <a:fillRect/>
          </a:stretch>
        </p:blipFill>
        <p:spPr bwMode="auto">
          <a:xfrm>
            <a:off x="838200" y="4648200"/>
            <a:ext cx="7362825" cy="15240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345</Words>
  <Application>Microsoft Office PowerPoint</Application>
  <PresentationFormat>On-screen Show (4:3)</PresentationFormat>
  <Paragraphs>29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To make this measurement method practical, the current passing through the capacitor must be very small so reasonable current rating capacitors can be used. This can be achieved by using capacitors with very small capacitance. Also, to have V2 small enough so low dielectric strength voltmeters (or sensors) can be used, C1 must be much smaller than C2.</vt:lpstr>
      <vt:lpstr>Capacitor voltage transformer.</vt:lpstr>
      <vt:lpstr>Potential transformer</vt:lpstr>
      <vt:lpstr>Current Transformer</vt:lpstr>
      <vt:lpstr>Faulted line with Circuit Breakers</vt:lpstr>
      <vt:lpstr>Circuit Reclosers</vt:lpstr>
      <vt:lpstr>Circuit Sectionalizers</vt:lpstr>
      <vt:lpstr>Objectives of Grounding system</vt:lpstr>
      <vt:lpstr>Ground Resistance</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28</cp:revision>
  <dcterms:created xsi:type="dcterms:W3CDTF">2006-08-16T00:00:00Z</dcterms:created>
  <dcterms:modified xsi:type="dcterms:W3CDTF">2020-09-11T05:40:10Z</dcterms:modified>
</cp:coreProperties>
</file>